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0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7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8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44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0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50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8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567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64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6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3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2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0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7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6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097238-52B1-45C1-AB18-6624FD47B86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81E4-889F-4B19-83BB-7ECCB52DF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61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5028F-C6EF-4B10-9693-3D8CC3B62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282" y="709128"/>
            <a:ext cx="11865397" cy="3349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Кадровое делопроизводство на малом предприятии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279C32-701F-46BB-B518-C89925E24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06" y="5029200"/>
            <a:ext cx="11949373" cy="1197429"/>
          </a:xfrm>
        </p:spPr>
        <p:txBody>
          <a:bodyPr/>
          <a:lstStyle/>
          <a:p>
            <a:pPr algn="r"/>
            <a:r>
              <a:rPr lang="ru-RU" dirty="0"/>
              <a:t>ООО «Премиум-Аудит»</a:t>
            </a:r>
          </a:p>
          <a:p>
            <a:pPr algn="r"/>
            <a:r>
              <a:rPr lang="ru-RU" dirty="0"/>
              <a:t>СОКОЛОВА ТАТЬЯНА ЕВГЕНЬЕВНА</a:t>
            </a:r>
          </a:p>
        </p:txBody>
      </p:sp>
    </p:spTree>
    <p:extLst>
      <p:ext uri="{BB962C8B-B14F-4D97-AF65-F5344CB8AC3E}">
        <p14:creationId xmlns:p14="http://schemas.microsoft.com/office/powerpoint/2010/main" val="391216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A8C5B-C065-486A-81EC-093A5625D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493"/>
            <a:ext cx="12101804" cy="1544033"/>
          </a:xfrm>
        </p:spPr>
        <p:txBody>
          <a:bodyPr/>
          <a:lstStyle/>
          <a:p>
            <a:pPr algn="ctr"/>
            <a:r>
              <a:rPr lang="ru-RU" sz="3200" dirty="0"/>
              <a:t>Формы кадровых документов и их взаимосвязь с налогообложением и бухгалтерским учетом.</a:t>
            </a:r>
            <a:br>
              <a:rPr lang="ru-RU" sz="3200" dirty="0"/>
            </a:br>
            <a:r>
              <a:rPr lang="ru-RU" sz="3200" dirty="0"/>
              <a:t> График документооборота.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DBE427-23DE-41EA-9ED1-865CC8467F34}"/>
              </a:ext>
            </a:extLst>
          </p:cNvPr>
          <p:cNvSpPr txBox="1"/>
          <p:nvPr/>
        </p:nvSpPr>
        <p:spPr>
          <a:xfrm>
            <a:off x="343678" y="2071595"/>
            <a:ext cx="115046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документооборота является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элементов бухгалтерской учетной политики организации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п. 4 Положения по бухгалтерскому учету «Учетная политика организации» (ПБУ 1/2008), утв. приказом Минфина России от 06.10.2008 № 106н, учетная политика организации формируется главным бухгалтером или иным лицом, на которое в соответствии с законодательством РФ возложено ведение бухгалтерского учета организации, на основе норм ПБУ 1/2008 и утверждается руководителем организации.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7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CF87D-2964-4F79-B167-A9F4FBA0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1" y="219453"/>
            <a:ext cx="11681926" cy="704278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трудовых отношений.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4A770-25B1-4DAD-AFDD-C8E490D93AFB}"/>
              </a:ext>
            </a:extLst>
          </p:cNvPr>
          <p:cNvSpPr txBox="1"/>
          <p:nvPr/>
        </p:nvSpPr>
        <p:spPr>
          <a:xfrm>
            <a:off x="298580" y="1505348"/>
            <a:ext cx="1153263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Под движением кадров специалисты понимают:</a:t>
            </a:r>
          </a:p>
          <a:p>
            <a:pPr algn="just"/>
            <a:endParaRPr lang="ru-RU" sz="3600" dirty="0"/>
          </a:p>
          <a:p>
            <a:pPr algn="just"/>
            <a:r>
              <a:rPr lang="ru-RU" sz="3600" dirty="0"/>
              <a:t>перевод на другую работу;</a:t>
            </a:r>
          </a:p>
          <a:p>
            <a:pPr algn="just"/>
            <a:r>
              <a:rPr lang="ru-RU" sz="3600" dirty="0"/>
              <a:t>увольнение;</a:t>
            </a:r>
          </a:p>
          <a:p>
            <a:pPr algn="just"/>
            <a:r>
              <a:rPr lang="ru-RU" sz="3600" dirty="0"/>
              <a:t>предоставление отпусков;</a:t>
            </a:r>
          </a:p>
          <a:p>
            <a:pPr algn="just"/>
            <a:r>
              <a:rPr lang="ru-RU" sz="3600" dirty="0"/>
              <a:t>командирование и др.</a:t>
            </a:r>
          </a:p>
        </p:txBody>
      </p:sp>
    </p:spTree>
    <p:extLst>
      <p:ext uri="{BB962C8B-B14F-4D97-AF65-F5344CB8AC3E}">
        <p14:creationId xmlns:p14="http://schemas.microsoft.com/office/powerpoint/2010/main" val="339103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F0EBD-E820-4791-85BE-F210FB1F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37" y="0"/>
            <a:ext cx="11924521" cy="788253"/>
          </a:xfrm>
        </p:spPr>
        <p:txBody>
          <a:bodyPr/>
          <a:lstStyle/>
          <a:p>
            <a:pPr algn="ctr"/>
            <a:r>
              <a:rPr lang="ru-RU" sz="3600" dirty="0"/>
              <a:t>Документирование трудовых отношений.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35705-E2A0-4F6E-858D-634A6CEEE224}"/>
              </a:ext>
            </a:extLst>
          </p:cNvPr>
          <p:cNvSpPr txBox="1"/>
          <p:nvPr/>
        </p:nvSpPr>
        <p:spPr>
          <a:xfrm>
            <a:off x="186611" y="898858"/>
            <a:ext cx="11818775" cy="6781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анализа законодательных, нормативно-правовых и нормативно-методических документов, регламентиру­ющих документирование работы с кадрами, все доку­менты можно разделить на несколько групп: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организационные документы: положение о кад­ровой службе, правила внутреннего трудового распорядка, должностные инструкции работ­никам кадровой службы, штатное расписание, структура и штатная численность, график от­пусков;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распорядительные документы: приказы (распо­ряжения) руководителя организации по лично­му составу, издаваемые в случаях приема на ра­боту, перевода на другую работу, увольнения с работы, командирования, предоставления отпус­ка, поощрения, взыскания, изменения фамилии;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5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81835-F379-4895-840A-37E052BD4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38" y="182130"/>
            <a:ext cx="11924523" cy="741600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трудовых отношений.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DD42A-76FC-42F3-BCD1-0F3E426418B1}"/>
              </a:ext>
            </a:extLst>
          </p:cNvPr>
          <p:cNvSpPr txBox="1"/>
          <p:nvPr/>
        </p:nvSpPr>
        <p:spPr>
          <a:xfrm>
            <a:off x="133738" y="1381447"/>
            <a:ext cx="119245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учетные документы: личная карточка Т-2, лич­ная карточка научного, педагогического работ­ника Т-4, журналы принимаемых и увольняе­мых работников, трудовые книжки работников;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информационно-справочные документы: заявления, докладные и объяснительные записки, протоко­лы заседаний квалификационных и аттестаци­онных комиссий, акты, справки, переписка кадро­вой службы со сторонними организациями.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691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F4CF5-ECF9-4316-876C-855A3188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8" y="126147"/>
            <a:ext cx="11943183" cy="1161478"/>
          </a:xfrm>
        </p:spPr>
        <p:txBody>
          <a:bodyPr/>
          <a:lstStyle/>
          <a:p>
            <a:pPr algn="ctr"/>
            <a:r>
              <a:rPr lang="ru-RU" sz="3600" dirty="0"/>
              <a:t>Заполнение трудовых книжек. Понятие и особенности ведения трудовых книжек.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6D41E5-19A2-4291-97C3-34955C65A989}"/>
              </a:ext>
            </a:extLst>
          </p:cNvPr>
          <p:cNvSpPr txBox="1"/>
          <p:nvPr/>
        </p:nvSpPr>
        <p:spPr>
          <a:xfrm>
            <a:off x="124408" y="1434510"/>
            <a:ext cx="1194318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книжка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основной документ, свидетельствующий о наличии трудовых отношений между работником и работодателем.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16 апреля 2003 г. № 225 «О трудовых книжках» указывает, что трудовая книжка является основным документом о трудовой деятельности и трудовом стаже работника. Указанным постановлением Правительства РФ утверждены Правила ведения и хранения трудовых книжек, изготовления бланков трудовой книжки и обеспечения ими работодателей. Этим же постановлением с 1 января 2004 г. были введение в действие бланк новой трудовой книжки, а также вкладыш в нее.</a:t>
            </a:r>
          </a:p>
        </p:txBody>
      </p:sp>
    </p:spTree>
    <p:extLst>
      <p:ext uri="{BB962C8B-B14F-4D97-AF65-F5344CB8AC3E}">
        <p14:creationId xmlns:p14="http://schemas.microsoft.com/office/powerpoint/2010/main" val="162640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161B4-CE67-44D0-8E3D-473BE38A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8" y="107486"/>
            <a:ext cx="11905861" cy="592310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ведения трудовых книжек.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69D679-6EEC-4D84-9DFA-9F3AF015B4E8}"/>
              </a:ext>
            </a:extLst>
          </p:cNvPr>
          <p:cNvSpPr txBox="1"/>
          <p:nvPr/>
        </p:nvSpPr>
        <p:spPr>
          <a:xfrm>
            <a:off x="121298" y="1152983"/>
            <a:ext cx="1190586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ведения трудовых книжек прописаны в Постановлении Минтруда РФ от 10.10.2003 № 69 (Инструкция № 69).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есть и определенные стандарты по использованию ручки и чернил для внесения записей: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перьевой или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ручки, ручки-роллера (в том числе шариковой);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Чернила (паста, гель) должны быть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световодостойкими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цвет — черный, синий или фиолетовый.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Какие-либо сокращения в записях не допускаются, о чем есть предупреждение в п. 11 Правил Постановления Правительства № 225.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п. 11 Правил Постановления Правительства № 225 содержится предупреждение о том, что каждая запись имеет свой порядковый номер в пределах соответствующего раздела. </a:t>
            </a:r>
          </a:p>
        </p:txBody>
      </p:sp>
    </p:spTree>
    <p:extLst>
      <p:ext uri="{BB962C8B-B14F-4D97-AF65-F5344CB8AC3E}">
        <p14:creationId xmlns:p14="http://schemas.microsoft.com/office/powerpoint/2010/main" val="3889858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FAE40-1D18-4EC5-BAC2-5BF2F4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824"/>
            <a:ext cx="12191999" cy="1170809"/>
          </a:xfrm>
        </p:spPr>
        <p:txBody>
          <a:bodyPr/>
          <a:lstStyle/>
          <a:p>
            <a:pPr algn="ctr"/>
            <a:r>
              <a:rPr lang="ru-RU" sz="3600" dirty="0"/>
              <a:t>Особенности ведения трудовых книжек.</a:t>
            </a:r>
            <a:br>
              <a:rPr lang="ru-RU" sz="3600" dirty="0"/>
            </a:br>
            <a:r>
              <a:rPr lang="ru-RU" sz="3600" dirty="0"/>
              <a:t>Прием на работу.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6366E-F00C-4BA7-968D-ADA6404EA524}"/>
              </a:ext>
            </a:extLst>
          </p:cNvPr>
          <p:cNvSpPr txBox="1"/>
          <p:nvPr/>
        </p:nvSpPr>
        <p:spPr>
          <a:xfrm>
            <a:off x="105747" y="1153448"/>
            <a:ext cx="11831216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900" dirty="0"/>
              <a:t>Так, например, заполнение этой части трудовой начинается </a:t>
            </a:r>
            <a:r>
              <a:rPr lang="ru-RU" sz="1900" b="1" u="sng" dirty="0"/>
              <a:t>с графы 3</a:t>
            </a:r>
            <a:r>
              <a:rPr lang="ru-RU" sz="1900" dirty="0"/>
              <a:t>, где наименование организации указывается в соответствии с учредительными документами. </a:t>
            </a:r>
          </a:p>
          <a:p>
            <a:endParaRPr lang="ru-RU" sz="1900" dirty="0"/>
          </a:p>
          <a:p>
            <a:r>
              <a:rPr lang="ru-RU" sz="1900" dirty="0"/>
              <a:t>Строчкой ниже, </a:t>
            </a:r>
            <a:r>
              <a:rPr lang="ru-RU" sz="1900" b="1" u="sng" dirty="0"/>
              <a:t>в графе</a:t>
            </a:r>
            <a:r>
              <a:rPr lang="ru-RU" sz="1900" dirty="0"/>
              <a:t> 1, указываем порядковый номер.</a:t>
            </a:r>
          </a:p>
          <a:p>
            <a:endParaRPr lang="ru-RU" sz="1900" dirty="0"/>
          </a:p>
          <a:p>
            <a:r>
              <a:rPr lang="ru-RU" sz="1900" b="1" u="sng" dirty="0"/>
              <a:t>В графе 2 </a:t>
            </a:r>
            <a:r>
              <a:rPr lang="ru-RU" sz="1900" dirty="0"/>
              <a:t>вписывается дата приема на работу — в соответствии с приказом о приеме на работу.</a:t>
            </a:r>
          </a:p>
          <a:p>
            <a:r>
              <a:rPr lang="ru-RU" sz="1900" dirty="0"/>
              <a:t>Напротив даты приема на работу, </a:t>
            </a:r>
            <a:r>
              <a:rPr lang="ru-RU" sz="1900" b="1" u="sng" dirty="0"/>
              <a:t>в графе 3</a:t>
            </a:r>
            <a:r>
              <a:rPr lang="ru-RU" sz="1900" dirty="0"/>
              <a:t>, производится следующая запись по шаблону:</a:t>
            </a:r>
          </a:p>
          <a:p>
            <a:endParaRPr lang="ru-RU" sz="1900" dirty="0"/>
          </a:p>
          <a:p>
            <a:r>
              <a:rPr lang="ru-RU" sz="1900" dirty="0"/>
              <a:t> «Принят(а) в &lt;структурное подразделение&gt;&lt;название должности, профессии, специальности с указанием квалификации&gt;». Например, «Принят в отдел кадров кадровиком». </a:t>
            </a:r>
          </a:p>
          <a:p>
            <a:r>
              <a:rPr lang="ru-RU" sz="1900" dirty="0"/>
              <a:t>Структурное подразделение указывается в том случае, если оно вписано в трудовой договор.</a:t>
            </a:r>
          </a:p>
          <a:p>
            <a:endParaRPr lang="ru-RU" sz="1900" dirty="0"/>
          </a:p>
          <a:p>
            <a:r>
              <a:rPr lang="ru-RU" sz="1900" b="1" u="sng" dirty="0"/>
              <a:t>В графе 4 </a:t>
            </a:r>
            <a:r>
              <a:rPr lang="ru-RU" sz="1900" dirty="0"/>
              <a:t>вписывается приказ, на основании которого сотрудник был принят на работу. Внося запись, лучше придерживаться такой последовательности: вид документа, дата, номер. Например, «Приказ от 16.12.2008 № 28-к». </a:t>
            </a:r>
          </a:p>
          <a:p>
            <a:r>
              <a:rPr lang="ru-RU" sz="1900" dirty="0"/>
              <a:t>На этапе заполнения сведений о приеме на работу никакие записи печатями заверять не нужно. </a:t>
            </a:r>
          </a:p>
        </p:txBody>
      </p:sp>
    </p:spTree>
    <p:extLst>
      <p:ext uri="{BB962C8B-B14F-4D97-AF65-F5344CB8AC3E}">
        <p14:creationId xmlns:p14="http://schemas.microsoft.com/office/powerpoint/2010/main" val="617463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23A2E-54C9-465F-8694-DF7CEBD3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7" y="0"/>
            <a:ext cx="11840546" cy="1086833"/>
          </a:xfrm>
        </p:spPr>
        <p:txBody>
          <a:bodyPr/>
          <a:lstStyle/>
          <a:p>
            <a:pPr algn="ctr"/>
            <a:r>
              <a:rPr lang="ru-RU" sz="3200" dirty="0"/>
              <a:t>Особенности ведения трудовых книжек.</a:t>
            </a:r>
            <a:br>
              <a:rPr lang="ru-RU" sz="3200" dirty="0"/>
            </a:br>
            <a:r>
              <a:rPr lang="ru-RU" sz="3200" dirty="0"/>
              <a:t> Сведения о переводах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B6E362-9582-4E51-9D82-648BBB342890}"/>
              </a:ext>
            </a:extLst>
          </p:cNvPr>
          <p:cNvSpPr txBox="1"/>
          <p:nvPr/>
        </p:nvSpPr>
        <p:spPr>
          <a:xfrm>
            <a:off x="278363" y="1225689"/>
            <a:ext cx="116352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следует обратить внимание на то, что в трудовую книжку вносятся записи только о постоянных переводах. Никакие временные переводы в нее не попадают.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внесении перевода следует руководствоваться следующим алгоритмом: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1 («№ записи») указываем порядковый номер.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2 — дату перевода.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3 — делаем запись: «Переведен(а) &lt;куда и кем&gt;». Например, «Переведен в юридический отдел юристом».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4 — указываем приказ о переводе (вид документа, дата, номер). </a:t>
            </a:r>
          </a:p>
        </p:txBody>
      </p:sp>
    </p:spTree>
    <p:extLst>
      <p:ext uri="{BB962C8B-B14F-4D97-AF65-F5344CB8AC3E}">
        <p14:creationId xmlns:p14="http://schemas.microsoft.com/office/powerpoint/2010/main" val="1921143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291F3-F7E2-406A-AA40-0774AF041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21298"/>
            <a:ext cx="12126686" cy="1026367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ведения трудовых книжек.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 времени военной службы.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1B0EDA-588D-43CC-9E27-57684A80EAA9}"/>
              </a:ext>
            </a:extLst>
          </p:cNvPr>
          <p:cNvSpPr txBox="1"/>
          <p:nvPr/>
        </p:nvSpPr>
        <p:spPr>
          <a:xfrm>
            <a:off x="158620" y="1779687"/>
            <a:ext cx="1184054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 «Сведения о приеме на работу…» также вносится запись о времени военной службы. В этом случае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дата внесения записи.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запись следующего характера: «Служба в Вооруженных Силах Российской Федерации с 01.01.2017 по 01.01.2018».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 военный билет. Например, «Военный билет ГТ № 111112».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же образом вносятся записи о работе по совместительству, но по желанию работника и если от него есть соответствующее заявление. Кроме того, в трудовую книжку, согласно п. 21 Постановления Правительства № 225, может вноситься информация о времени обучения на курсах и в школах по повышению квалификации, по переквалификации и подготовке кадров.</a:t>
            </a:r>
          </a:p>
        </p:txBody>
      </p:sp>
    </p:spTree>
    <p:extLst>
      <p:ext uri="{BB962C8B-B14F-4D97-AF65-F5344CB8AC3E}">
        <p14:creationId xmlns:p14="http://schemas.microsoft.com/office/powerpoint/2010/main" val="135639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24744-56D6-4771-ADFE-3F29ED30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9453"/>
            <a:ext cx="11915192" cy="1254784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ведения трудовых книжек.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 увольнении.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3418F-34A4-499B-997F-68E33CAAAC57}"/>
              </a:ext>
            </a:extLst>
          </p:cNvPr>
          <p:cNvSpPr txBox="1"/>
          <p:nvPr/>
        </p:nvSpPr>
        <p:spPr>
          <a:xfrm>
            <a:off x="223935" y="1573010"/>
            <a:ext cx="1169125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В сведения о приеме на работу вносятся также сведения об увольнении. Общие правила того, как это делать правильно, сформулированы в Постановлении Минтруда № 69:</a:t>
            </a:r>
          </a:p>
          <a:p>
            <a:endParaRPr lang="ru-RU" sz="2800" dirty="0"/>
          </a:p>
          <a:p>
            <a:r>
              <a:rPr lang="ru-RU" sz="2800" b="1" u="sng" dirty="0"/>
              <a:t>в графе 1 </a:t>
            </a:r>
            <a:r>
              <a:rPr lang="ru-RU" sz="2800" dirty="0"/>
              <a:t>ставится порядковый номер записи;</a:t>
            </a:r>
          </a:p>
          <a:p>
            <a:r>
              <a:rPr lang="ru-RU" sz="2800" b="1" u="sng" dirty="0"/>
              <a:t>в графе 2</a:t>
            </a:r>
            <a:r>
              <a:rPr lang="ru-RU" sz="2800" dirty="0"/>
              <a:t> указывается дата увольнения (прекращения трудового договора);</a:t>
            </a:r>
          </a:p>
          <a:p>
            <a:r>
              <a:rPr lang="ru-RU" sz="2800" b="1" u="sng" dirty="0"/>
              <a:t>в графе 3 </a:t>
            </a:r>
            <a:r>
              <a:rPr lang="ru-RU" sz="2800" dirty="0"/>
              <a:t>делается запись о причине увольнения;</a:t>
            </a:r>
          </a:p>
          <a:p>
            <a:r>
              <a:rPr lang="ru-RU" sz="2800" b="1" u="sng" dirty="0"/>
              <a:t>в графе 4 </a:t>
            </a:r>
            <a:r>
              <a:rPr lang="ru-RU" sz="2800" dirty="0"/>
              <a:t>называется документ, на основании которого внесена запись, — приказ (распоряжение) или иное решение работодателя, его дата и номер.</a:t>
            </a:r>
          </a:p>
          <a:p>
            <a:r>
              <a:rPr lang="ru-RU" sz="2800" dirty="0"/>
              <a:t> </a:t>
            </a:r>
          </a:p>
        </p:txBody>
      </p:sp>
    </p:spTree>
    <p:extLst>
      <p:ext uri="{BB962C8B-B14F-4D97-AF65-F5344CB8AC3E}">
        <p14:creationId xmlns:p14="http://schemas.microsoft.com/office/powerpoint/2010/main" val="3458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473D9-8144-4FEA-9883-0D7C2029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22" y="163469"/>
            <a:ext cx="11812556" cy="956204"/>
          </a:xfrm>
        </p:spPr>
        <p:txBody>
          <a:bodyPr/>
          <a:lstStyle/>
          <a:p>
            <a:pPr algn="ctr"/>
            <a:r>
              <a:rPr lang="ru-RU" sz="3600" dirty="0"/>
              <a:t>Изменения в трудовом законодательстве в 2021 году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9E971-8884-4711-AD5F-7326F6F65AE2}"/>
              </a:ext>
            </a:extLst>
          </p:cNvPr>
          <p:cNvSpPr txBox="1"/>
          <p:nvPr/>
        </p:nvSpPr>
        <p:spPr>
          <a:xfrm>
            <a:off x="189722" y="1687009"/>
            <a:ext cx="118125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сотрудников на удаленку без оформления дополнительного соглашения к трудовому договору. Ориентировочно 1 января на основании законопроектов № 966659-7 и № 973264-7 внесут изменения в ст. 57 ТК РФ.</a:t>
            </a:r>
          </a:p>
          <a:p>
            <a:pPr marL="342900" indent="-342900">
              <a:buAutoNum type="arabicParenR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 по электронным кадровым документам начался 5 мая 2020 года и продолжится до 31 марта 2021 года. Если все пройдет успешно, а законопроект № 967986-7 одобрят, то уже в июле 2021 года все работодатели смогут отказаться от ведения бумажных документов. </a:t>
            </a:r>
          </a:p>
          <a:p>
            <a:pPr marL="342900" indent="-342900">
              <a:buFontTx/>
              <a:buAutoNum type="arabicParenR"/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ообщать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МВД о заключении и расторжении трудового или гражданско-правового договора с иностранцем нужно по новым формам.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2021 года действует новый порядок уведомления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543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4F5AC-7CE2-4612-9BFA-74BAFA42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6" y="0"/>
            <a:ext cx="11840547" cy="1608404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трудовых книжек в электронном виде. Исправление ошибок в трудовых книжках перед переходом на электронный формат.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7C62E-837B-43A2-BC08-277C18057677}"/>
              </a:ext>
            </a:extLst>
          </p:cNvPr>
          <p:cNvSpPr txBox="1"/>
          <p:nvPr/>
        </p:nvSpPr>
        <p:spPr>
          <a:xfrm>
            <a:off x="259702" y="1706558"/>
            <a:ext cx="118405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перейти на электронные трудовые книжки необходимо: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издать соответствующие приказы. Внесение изменений в законодательство в части введения электронных трудовых книжек повлекло за собой необходимость проведения в учреждениях определенных мероприятий, а также установления новых обязанностей для должностных лиц кадровой, бухгалтерской (либо иных) служб. Следовательно, нужно будет издать приказы по учреждению: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мероприятий в связи с введением электронных трудовых книжек;</a:t>
            </a:r>
          </a:p>
          <a:p>
            <a:pPr marL="285750" indent="-28575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назначении ответственных лиц за ведение электронных трудовых книжек.</a:t>
            </a:r>
          </a:p>
        </p:txBody>
      </p:sp>
    </p:spTree>
    <p:extLst>
      <p:ext uri="{BB962C8B-B14F-4D97-AF65-F5344CB8AC3E}">
        <p14:creationId xmlns:p14="http://schemas.microsoft.com/office/powerpoint/2010/main" val="3930616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591B7-ABFB-44B5-87DF-271BA7CBB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73" y="154139"/>
            <a:ext cx="11933853" cy="816245"/>
          </a:xfrm>
        </p:spPr>
        <p:txBody>
          <a:bodyPr/>
          <a:lstStyle/>
          <a:p>
            <a:pPr algn="ctr"/>
            <a:r>
              <a:rPr lang="ru-RU" sz="3600" dirty="0"/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311381-FE40-4D1D-A7AA-0DFE4EAEC009}"/>
              </a:ext>
            </a:extLst>
          </p:cNvPr>
          <p:cNvSpPr txBox="1"/>
          <p:nvPr/>
        </p:nvSpPr>
        <p:spPr>
          <a:xfrm>
            <a:off x="301689" y="1297471"/>
            <a:ext cx="115886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Внесите изменения в локальные акты. Скорректировать потребуется и некоторые локально-нормативные акты учреждения. В частности, нужно будет:</a:t>
            </a:r>
          </a:p>
          <a:p>
            <a:pPr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в должностные инструкции лиц, ответственных за ведение электронных трудовых книжек и за представление соответствующей отчетности;</a:t>
            </a:r>
          </a:p>
          <a:p>
            <a:pPr marL="342900" indent="-342900" algn="just">
              <a:buFontTx/>
              <a:buChar char="-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 график документооборота в части установления алгоритма и сроков подготовки необходимых документов и сведений;</a:t>
            </a:r>
          </a:p>
          <a:p>
            <a:pPr marL="342900" indent="-342900" algn="just">
              <a:buFontTx/>
              <a:buChar char="-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дополнить новыми формулировками локальные акты, в которых упоминается трудовая книжка, например правила внутреннего трудового распорядка (ПВТР), инструкцию по делопроизводству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4938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B1EAC-5FF1-4170-A248-7F39D5E7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" y="210122"/>
            <a:ext cx="12089363" cy="918882"/>
          </a:xfrm>
        </p:spPr>
        <p:txBody>
          <a:bodyPr/>
          <a:lstStyle/>
          <a:p>
            <a:pPr algn="ctr"/>
            <a:r>
              <a:rPr lang="ru-RU" sz="3600" dirty="0"/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1DDD9A-2349-458B-B6F8-A1C189AFB659}"/>
              </a:ext>
            </a:extLst>
          </p:cNvPr>
          <p:cNvSpPr txBox="1"/>
          <p:nvPr/>
        </p:nvSpPr>
        <p:spPr>
          <a:xfrm>
            <a:off x="401216" y="1655525"/>
            <a:ext cx="1125271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Обеспечить техническую готовность представления сведений.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 должны позаботиться об обеспечении технической готовности представления сведений о трудовой деятельности для хранения их в информационных ресурсах ПФР.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нужно завести электронную почту (и довести адрес электронной почты до сведения работников), куда работники смогут присылать заявления о выдаче им сведений о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732916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D0C9D-64D4-4BE0-B9CD-EE5F0C3F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53" y="325627"/>
            <a:ext cx="11793893" cy="732270"/>
          </a:xfrm>
        </p:spPr>
        <p:txBody>
          <a:bodyPr/>
          <a:lstStyle/>
          <a:p>
            <a:pPr algn="ctr"/>
            <a:r>
              <a:rPr lang="ru-RU" sz="3600" dirty="0"/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39E9B-67AA-4E1E-8BAD-89081097660B}"/>
              </a:ext>
            </a:extLst>
          </p:cNvPr>
          <p:cNvSpPr txBox="1"/>
          <p:nvPr/>
        </p:nvSpPr>
        <p:spPr>
          <a:xfrm>
            <a:off x="199053" y="1575929"/>
            <a:ext cx="1179389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формы уведомления и заявления. Законодательство обязывает работодателей в срок до 01.07.2020 уведомить работников о переходе на электронные трудовые книжки. Форма такого уведомления не утверждена, соответственно, работодатель должен разработать ее самостоятельно.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Работники, в свою очередь, до 31.12.2020 включительно должны подать работодателю письменное заявление о выборе способа ведения трудовой книжки (о ведении трудовой книжки в электронном виде или о сохранении бумажной трудовой книжки). Форма такого заявления произвольная. </a:t>
            </a:r>
          </a:p>
        </p:txBody>
      </p:sp>
    </p:spTree>
    <p:extLst>
      <p:ext uri="{BB962C8B-B14F-4D97-AF65-F5344CB8AC3E}">
        <p14:creationId xmlns:p14="http://schemas.microsoft.com/office/powerpoint/2010/main" val="1142702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DDBB1-417E-4CBE-A00C-295C925F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1" y="387404"/>
            <a:ext cx="11709918" cy="601641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4B058-868A-41D5-BC50-50343BB2F722}"/>
              </a:ext>
            </a:extLst>
          </p:cNvPr>
          <p:cNvSpPr txBox="1"/>
          <p:nvPr/>
        </p:nvSpPr>
        <p:spPr>
          <a:xfrm>
            <a:off x="735563" y="1905506"/>
            <a:ext cx="1072087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Проверить правильность оформления бумажных трудовых книжек. Перед переходом на ведение электронных трудовых книжек целесообразно провести сплошную проверку правильности оформления бумажных трудовых книжек. При необходимости — внести новые записи или исправить ошибки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085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B5990-52B9-40BA-B2B6-7C602FE9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294098"/>
            <a:ext cx="11411339" cy="685617"/>
          </a:xfrm>
        </p:spPr>
        <p:txBody>
          <a:bodyPr/>
          <a:lstStyle/>
          <a:p>
            <a:pPr algn="ctr"/>
            <a:r>
              <a:rPr lang="ru-RU" sz="3600" dirty="0"/>
              <a:t>Переход на электронные трудовые книжки</a:t>
            </a:r>
            <a:br>
              <a:rPr lang="ru-RU" sz="4400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CEB02-B36F-4EE2-8671-2EBE88ADD54E}"/>
              </a:ext>
            </a:extLst>
          </p:cNvPr>
          <p:cNvSpPr txBox="1"/>
          <p:nvPr/>
        </p:nvSpPr>
        <p:spPr>
          <a:xfrm>
            <a:off x="802433" y="1476785"/>
            <a:ext cx="1107543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Подготовиться к сдаче отчетности. С 2020 года работодатели обязаны будут представлять сведения: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ПФР — ежемесячно не позднее 15-го числа месяца, следующего за отчетным, по форме СЗВ-ТД (с учетом выходных дней впервые указанный отчет нужно представить до 17.02.2020);</a:t>
            </a:r>
          </a:p>
          <a:p>
            <a:pPr marL="285750" indent="-285750" algn="just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работникам — по их запросу и при увольнении по форме СТД-Р (ранее предполагалось, что для этого будет использоваться форма СЗИ-ТД).</a:t>
            </a:r>
          </a:p>
        </p:txBody>
      </p:sp>
    </p:spTree>
    <p:extLst>
      <p:ext uri="{BB962C8B-B14F-4D97-AF65-F5344CB8AC3E}">
        <p14:creationId xmlns:p14="http://schemas.microsoft.com/office/powerpoint/2010/main" val="89644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A7F95-70CA-484E-837D-2E209674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02" y="238114"/>
            <a:ext cx="11672595" cy="713609"/>
          </a:xfrm>
        </p:spPr>
        <p:txBody>
          <a:bodyPr/>
          <a:lstStyle/>
          <a:p>
            <a:pPr algn="ctr"/>
            <a:r>
              <a:rPr lang="ru-RU" sz="3600" dirty="0"/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3E926-A94E-4586-9883-F61DFC52472E}"/>
              </a:ext>
            </a:extLst>
          </p:cNvPr>
          <p:cNvSpPr txBox="1"/>
          <p:nvPr/>
        </p:nvSpPr>
        <p:spPr>
          <a:xfrm>
            <a:off x="259702" y="1434510"/>
            <a:ext cx="115062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7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Уведомить работников о переходе на электронные трудовые книжки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разъяснительную работу среди работников о сути электронных трудовых книжек, о возможности выбора способа ведения трудовых книжек и об алгоритме получения сведений о трудовой деятельности.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31.12.2020 уведомите под подпись работников (включая тех, кто находится в декрете) о переходе на электронные трудовые книжки и о необходимости выбора ими дальнейшего способа ведения трудовых книжек.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Декретницам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уведомление можно направить заказным письмом</a:t>
            </a:r>
          </a:p>
        </p:txBody>
      </p:sp>
    </p:spTree>
    <p:extLst>
      <p:ext uri="{BB962C8B-B14F-4D97-AF65-F5344CB8AC3E}">
        <p14:creationId xmlns:p14="http://schemas.microsoft.com/office/powerpoint/2010/main" val="3517762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C3D91-0D8F-476E-9E64-6B9058717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10" y="274172"/>
            <a:ext cx="11728580" cy="760262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FCE6C-E8EB-4B95-9FD7-3ADD5CC481F8}"/>
              </a:ext>
            </a:extLst>
          </p:cNvPr>
          <p:cNvSpPr txBox="1"/>
          <p:nvPr/>
        </p:nvSpPr>
        <p:spPr>
          <a:xfrm>
            <a:off x="298580" y="1563999"/>
            <a:ext cx="1166171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Организовать прием заявлений от работников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31.12.2020 организуйте прием заявлений от работников о выборе способа ведения трудовой книжки.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работник до 31.12.2020 не представил соответствующее заявление по уважительной причине (например, находился на больничном, в отпуске, в декрете либо по иному основанию не исполнял трудовые обязанности, но за ним сохранялось место работы либо гражданин имел стаж работы по трудовому договору, но по состоянию на 31.12.2020 не состоявшие в трудовых отношениях), он может представить такое заявление работодателю в любое время позже.</a:t>
            </a:r>
          </a:p>
        </p:txBody>
      </p:sp>
    </p:spTree>
    <p:extLst>
      <p:ext uri="{BB962C8B-B14F-4D97-AF65-F5344CB8AC3E}">
        <p14:creationId xmlns:p14="http://schemas.microsoft.com/office/powerpoint/2010/main" val="4169439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8E1DD-7768-46A4-ABB2-726349FE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05" y="396734"/>
            <a:ext cx="11579290" cy="704278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электронные трудовые книжки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3918B-398C-441D-B223-D11B263644CB}"/>
              </a:ext>
            </a:extLst>
          </p:cNvPr>
          <p:cNvSpPr txBox="1"/>
          <p:nvPr/>
        </p:nvSpPr>
        <p:spPr>
          <a:xfrm>
            <a:off x="214605" y="1492527"/>
            <a:ext cx="1181255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9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Выдать работникам бумажные трудовые книжки.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работник выбрал способ ведения трудовой книжки в электронном виде, после 01.01.2021 бумажную трудовую книжку ему нужно будет выдать на руки под подпись (факт выдачи зафиксировать в книге учета движения трудовых книжек). При выдаче трудовой книжки в нее необходимо внести запись о подаче работником соответствующего заявления.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что-то исправить или дополнить, необходимо отправить форму СЗВ-ТД. 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60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B39C0-0BFF-4037-8D7F-2C83DCE6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135476"/>
            <a:ext cx="11896531" cy="1264115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отчетности в контролирующие органы.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«Одноразовые» кадровые отчеты.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15D31D-D41C-40E6-81E0-B414404D3B2C}"/>
              </a:ext>
            </a:extLst>
          </p:cNvPr>
          <p:cNvSpPr txBox="1"/>
          <p:nvPr/>
        </p:nvSpPr>
        <p:spPr>
          <a:xfrm>
            <a:off x="74644" y="1832873"/>
            <a:ext cx="11896531" cy="520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Работодатели, которые заключили или расторгли трудовой договор (договор ГПХ) с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иностранным гражданином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Военкомат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Служба занятости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организацию планируется ликвидировать либо готовится сокращение штата.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Росстат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 января 2020 года перечень отчетов отдела кадров в Росстат дополнится ежемесячной формой № 1-ПР «Сведения о приостановке (забастовке) и возобновлении работы трудовых коллективов» (приложение № 14 к приказу от 15.07.2019 № 404).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(Но в выборку попадут организации, где проводились забастовки в результате коллективного трудового спора или возобновление работы трудовым коллективом (окончание забастовки). Если наблюдаемого события не было, отчитываться не надо).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3FA3E-2BCC-43E7-B45B-F7E881D6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7420"/>
          </a:xfrm>
        </p:spPr>
        <p:txBody>
          <a:bodyPr/>
          <a:lstStyle/>
          <a:p>
            <a:pPr algn="ctr"/>
            <a:r>
              <a:rPr lang="ru-RU" sz="3200" dirty="0"/>
              <a:t>Кадровый документооборот: проводим внутренний аудит. Требования к оформлению документов кадрового делопроизводства, состав документов по кадрам.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A99221-94F3-4294-852D-7FD6A89DD0D6}"/>
              </a:ext>
            </a:extLst>
          </p:cNvPr>
          <p:cNvSpPr txBox="1"/>
          <p:nvPr/>
        </p:nvSpPr>
        <p:spPr>
          <a:xfrm>
            <a:off x="208383" y="1791479"/>
            <a:ext cx="11775233" cy="5185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аудит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процедура по оценке системы кадрового документооборота, сложившегося при ведении кадрового учета, включающая в себя проверку наличия всех обязательных кадровых документов и экспертизу кадровой документации на предмет соответствия действующему законодательству Российской Федерации, в целях минимизации рисков штрафных санкций, связанных с проведением проверок соблюдения трудового законодательства, а также рисков трудовых споров и жалоб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2383613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849BE-9BA0-4105-B91E-31190253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420"/>
            <a:ext cx="11924522" cy="601641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отчеты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2A9003-E20B-4D66-8DD1-E44CD0FBFFC2}"/>
              </a:ext>
            </a:extLst>
          </p:cNvPr>
          <p:cNvSpPr txBox="1"/>
          <p:nvPr/>
        </p:nvSpPr>
        <p:spPr>
          <a:xfrm>
            <a:off x="65314" y="1202045"/>
            <a:ext cx="1212668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Службу занятости. Работодатели обязаны ежемесячно до 25-го числа информировать службу занятости о наличии свободных мест (квотируемые места для инвалидов). </a:t>
            </a:r>
          </a:p>
          <a:p>
            <a:pPr marL="342900" indent="-3429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 startAt="2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Росстат. Ежемесячно отчитываться в органы статистики по форме П-4 (сведения о численности и заработной плате работников) обязаны:</a:t>
            </a:r>
          </a:p>
          <a:p>
            <a:pPr marL="342900" indent="-342900" algn="just">
              <a:buAutoNum type="arabicPeriod" startAt="2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юрлица, средняя численность работников у которых в течение двух предыдущих лет превышает 15 человек, а годовой оборот в этот же период — больше 800 млн рублей;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владельцы лицензий на добычу полезных ископаемых, независимо от средней численности работников и оборотов;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организации, зарегистрированные или прошедшие реорганизацию в текущем или предыдущем году, независимо от средней численности работников и оборотов.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сдают не позднее 15-го числа. Его форма и правила заполнения прописаны в приказе Федеральной службы государственной статистики от 15.07.2019 № 404.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ПФР. До 15-го числа каждого месяца необходимо подготовить и направить сведения о застрахованных лицах (форма СЗВ-М). </a:t>
            </a:r>
          </a:p>
        </p:txBody>
      </p:sp>
    </p:spTree>
    <p:extLst>
      <p:ext uri="{BB962C8B-B14F-4D97-AF65-F5344CB8AC3E}">
        <p14:creationId xmlns:p14="http://schemas.microsoft.com/office/powerpoint/2010/main" val="1104459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12934-1965-47D8-9519-6271603C2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163469"/>
            <a:ext cx="11868539" cy="862898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F6321-0B95-4F20-8937-447F7ED1D357}"/>
              </a:ext>
            </a:extLst>
          </p:cNvPr>
          <p:cNvSpPr txBox="1"/>
          <p:nvPr/>
        </p:nvSpPr>
        <p:spPr>
          <a:xfrm>
            <a:off x="348343" y="1720840"/>
            <a:ext cx="1149531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Военкомат.</a:t>
            </a:r>
          </a:p>
          <a:p>
            <a:pPr marL="457200" indent="-457200" algn="just">
              <a:buAutoNum type="arabicParenR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ПФР. Не позднее 1 марта года, следующего за отчетным, работодатели должны сдать форму СЗВ-СТАЖ ;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Росстат. До 21 января года, следующего за отчетным, в органах статистики ждут форму № 1-Т (условия труда);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форма № 7-травматизм.</a:t>
            </a:r>
          </a:p>
        </p:txBody>
      </p:sp>
    </p:spTree>
    <p:extLst>
      <p:ext uri="{BB962C8B-B14F-4D97-AF65-F5344CB8AC3E}">
        <p14:creationId xmlns:p14="http://schemas.microsoft.com/office/powerpoint/2010/main" val="2243104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F6A46-B866-4991-AE8D-6B4A7101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5" y="71728"/>
            <a:ext cx="11859209" cy="1030850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трудовой инспекции. Когда ожидать. Что нужно проверить к приходу инспекционных органов.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B5B62-0743-4D2E-8837-39EE4B13CC53}"/>
              </a:ext>
            </a:extLst>
          </p:cNvPr>
          <p:cNvSpPr txBox="1"/>
          <p:nvPr/>
        </p:nvSpPr>
        <p:spPr>
          <a:xfrm>
            <a:off x="73089" y="1102578"/>
            <a:ext cx="11700588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300" dirty="0"/>
              <a:t>Основания для проведения внеплановой проверки трудовой инспекцией</a:t>
            </a:r>
          </a:p>
          <a:p>
            <a:pPr algn="just"/>
            <a:endParaRPr lang="ru-RU" sz="2300" dirty="0"/>
          </a:p>
          <a:p>
            <a:pPr algn="just"/>
            <a:r>
              <a:rPr lang="ru-RU" sz="2300" dirty="0"/>
              <a:t>•	невыплата (задержка) или неполная выплата заработной платы в установленный срок;</a:t>
            </a:r>
          </a:p>
          <a:p>
            <a:pPr algn="just"/>
            <a:r>
              <a:rPr lang="ru-RU" sz="2300" dirty="0"/>
              <a:t>•	установление зарплаты в размере меньшем, чем это предусмотрено трудовым законодательством, то есть ниже МРОТ;</a:t>
            </a:r>
          </a:p>
          <a:p>
            <a:pPr algn="just"/>
            <a:r>
              <a:rPr lang="ru-RU" sz="2300" dirty="0"/>
              <a:t>•	невыполнение работодателем предписания инспектора труда;</a:t>
            </a:r>
          </a:p>
          <a:p>
            <a:pPr algn="just"/>
            <a:r>
              <a:rPr lang="ru-RU" sz="2300" dirty="0"/>
              <a:t>•	поступление информации о фактах нарушения трудового законодательства, повлекших возникновение угрозы причинения вреда жизни и здоровью работников;</a:t>
            </a:r>
          </a:p>
          <a:p>
            <a:pPr algn="just"/>
            <a:r>
              <a:rPr lang="ru-RU" sz="2300" dirty="0"/>
              <a:t>•	жалоба работника на нарушение трудовых прав;</a:t>
            </a:r>
          </a:p>
          <a:p>
            <a:pPr algn="just"/>
            <a:r>
              <a:rPr lang="ru-RU" sz="2300" dirty="0"/>
              <a:t>•	запрос работника на проверку условий и охраны труда на его рабочем месте;</a:t>
            </a:r>
          </a:p>
          <a:p>
            <a:pPr algn="just"/>
            <a:r>
              <a:rPr lang="ru-RU" sz="2300" dirty="0"/>
              <a:t>•	приказ руководителей трудовой инспекции или Федеральной службы по труду, изданный на основании поручения Правительства РФ, Президента РФ или прокурора.</a:t>
            </a:r>
          </a:p>
        </p:txBody>
      </p:sp>
    </p:spTree>
    <p:extLst>
      <p:ext uri="{BB962C8B-B14F-4D97-AF65-F5344CB8AC3E}">
        <p14:creationId xmlns:p14="http://schemas.microsoft.com/office/powerpoint/2010/main" val="3604365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797CA-C104-4475-950C-7C901AA8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107486"/>
            <a:ext cx="11877869" cy="638963"/>
          </a:xfrm>
        </p:spPr>
        <p:txBody>
          <a:bodyPr/>
          <a:lstStyle/>
          <a:p>
            <a:pPr algn="ctr"/>
            <a:r>
              <a:rPr lang="ru-RU" sz="3200" dirty="0"/>
              <a:t>Проверки трудовой инспекции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474D1-8DFB-4788-9B5E-21A39DCBA9DC}"/>
              </a:ext>
            </a:extLst>
          </p:cNvPr>
          <p:cNvSpPr txBox="1"/>
          <p:nvPr/>
        </p:nvSpPr>
        <p:spPr>
          <a:xfrm>
            <a:off x="93306" y="870038"/>
            <a:ext cx="1187786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Проверку государственной инспекции труда в организации можно разделить на 2 направления: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Проверка кадровых документов.</a:t>
            </a:r>
          </a:p>
          <a:p>
            <a:pPr marL="457200" indent="-457200" algn="just">
              <a:buAutoNum type="arabicPeriod" startAt="2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безопасности выполняемых работ.</a:t>
            </a:r>
          </a:p>
          <a:p>
            <a:pPr marL="457200" indent="-457200" algn="just">
              <a:buAutoNum type="arabicPeriod" startAt="2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очередь, при подготовке к визиту инспекции, следует проверить состав документов. Инспекцию труда заинтересуют материалы, связанные с трудовыми отношениями и с охраной труда. Необходимо удостоверится в том, что данные документы находятся в полном порядке.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394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5AC3AD-FB0B-499B-BB5A-ED5286408475}"/>
              </a:ext>
            </a:extLst>
          </p:cNvPr>
          <p:cNvSpPr txBox="1"/>
          <p:nvPr/>
        </p:nvSpPr>
        <p:spPr>
          <a:xfrm>
            <a:off x="351453" y="1128947"/>
            <a:ext cx="1141197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Кадровые документы, которые будут проверять:</a:t>
            </a:r>
          </a:p>
          <a:p>
            <a:r>
              <a:rPr lang="ru-RU" dirty="0"/>
              <a:t>•	учредительные документы;</a:t>
            </a:r>
          </a:p>
          <a:p>
            <a:r>
              <a:rPr lang="ru-RU" dirty="0"/>
              <a:t>•	коллективный договор;</a:t>
            </a:r>
          </a:p>
          <a:p>
            <a:r>
              <a:rPr lang="ru-RU" dirty="0"/>
              <a:t>•	все бумаги, которые связаны с оплатой труда;</a:t>
            </a:r>
          </a:p>
          <a:p>
            <a:r>
              <a:rPr lang="ru-RU" dirty="0"/>
              <a:t>•	правила внутреннего трудового распорядка;</a:t>
            </a:r>
          </a:p>
          <a:p>
            <a:r>
              <a:rPr lang="ru-RU" dirty="0"/>
              <a:t>•	трудовые договоры, (статья 57 ТК РФ устанавливает существенные условия заключения трудового договора);</a:t>
            </a:r>
          </a:p>
          <a:p>
            <a:r>
              <a:rPr lang="ru-RU" dirty="0"/>
              <a:t>•	штатное расписание;</a:t>
            </a:r>
          </a:p>
          <a:p>
            <a:r>
              <a:rPr lang="ru-RU" dirty="0"/>
              <a:t>•	табели учета рабочего времени;</a:t>
            </a:r>
          </a:p>
          <a:p>
            <a:r>
              <a:rPr lang="ru-RU" dirty="0"/>
              <a:t>•	табели учета рабочего времени сотрудников, занятых на вредных работах;</a:t>
            </a:r>
          </a:p>
          <a:p>
            <a:r>
              <a:rPr lang="ru-RU" dirty="0"/>
              <a:t>•	табели расчета зарплаты;</a:t>
            </a:r>
          </a:p>
          <a:p>
            <a:r>
              <a:rPr lang="ru-RU" dirty="0"/>
              <a:t>•	больничные листы;</a:t>
            </a:r>
          </a:p>
          <a:p>
            <a:r>
              <a:rPr lang="ru-RU" dirty="0"/>
              <a:t>•	график отпусков;</a:t>
            </a:r>
          </a:p>
          <a:p>
            <a:r>
              <a:rPr lang="ru-RU" dirty="0"/>
              <a:t>•	личные карточки;</a:t>
            </a:r>
          </a:p>
          <a:p>
            <a:r>
              <a:rPr lang="ru-RU" dirty="0"/>
              <a:t>•	приказы о назначении на должность;</a:t>
            </a:r>
          </a:p>
          <a:p>
            <a:r>
              <a:rPr lang="ru-RU" dirty="0"/>
              <a:t>•	трудовые книжки;</a:t>
            </a:r>
          </a:p>
          <a:p>
            <a:r>
              <a:rPr lang="ru-RU" dirty="0"/>
              <a:t>•	книга учета движения трудовых книжек и вкладышей к ним;</a:t>
            </a:r>
          </a:p>
          <a:p>
            <a:r>
              <a:rPr lang="ru-RU" dirty="0"/>
              <a:t>•	положение об оплате труда и премировании;</a:t>
            </a:r>
          </a:p>
          <a:p>
            <a:r>
              <a:rPr lang="ru-RU" dirty="0"/>
              <a:t>•	положение о защите персональных данных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967273D-CC6C-498F-836B-DB8A7DF06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705"/>
            <a:ext cx="1176343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68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09725-0F03-481D-8F71-25BB6904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20" y="16365"/>
            <a:ext cx="11709919" cy="732270"/>
          </a:xfrm>
        </p:spPr>
        <p:txBody>
          <a:bodyPr/>
          <a:lstStyle/>
          <a:p>
            <a:r>
              <a:rPr lang="ru-RU" sz="3200" dirty="0"/>
              <a:t>Сохранность кадровых документов. Сроки хранения.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271FF0-9451-4A99-B5BB-3EC7792FF3F0}"/>
              </a:ext>
            </a:extLst>
          </p:cNvPr>
          <p:cNvSpPr txBox="1"/>
          <p:nvPr/>
        </p:nvSpPr>
        <p:spPr>
          <a:xfrm>
            <a:off x="239486" y="748635"/>
            <a:ext cx="11793894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для каких документов по кадрам увеличили срок хранения с 2020 года.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график отпусков – 3 года, а не год;</a:t>
            </a:r>
          </a:p>
          <a:p>
            <a:pPr marL="285750" indent="-285750" algn="just">
              <a:buFontTx/>
              <a:buChar char="-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книги, журналы, карточки учета, базы данных отпусков – 5 лет вместо трех.</a:t>
            </a:r>
          </a:p>
          <a:p>
            <a:pPr marL="285750" indent="-285750" algn="just">
              <a:buFontTx/>
              <a:buChar char="-"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по следующим документам уменьшили с 2020 года: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документы о дисциплинарных взысканиях – 3 года вместо пяти лет;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заявки о потребности в иностранцах – 1 год вместо пяти лет;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документы о состоянии и мерах по улучшению условий и охраны труда – 5 лет;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книги, журналы регистрации, базы данных несчастных случаев на производстве, учета аварий – 45 лет.</a:t>
            </a: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ряда документов срок хранения зависит от того, когда по ним закончено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делопроизводство:если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01.01.2003, то их нужно хранить 75 лет; если после – 50 лет.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это трудовые договоры, документы о приеме, переводе, увольнении, личные карточки работников. Сейчас такие документы хранят 75 лет.</a:t>
            </a:r>
          </a:p>
        </p:txBody>
      </p:sp>
    </p:spTree>
    <p:extLst>
      <p:ext uri="{BB962C8B-B14F-4D97-AF65-F5344CB8AC3E}">
        <p14:creationId xmlns:p14="http://schemas.microsoft.com/office/powerpoint/2010/main" val="895188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F9C5B-71DA-4194-ABCE-2B63D02A8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322090"/>
            <a:ext cx="11868539" cy="732270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Сохранность кадровых документов. Сроки хранения.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C5DC2-DA56-4AB3-9F89-22BA84CB4507}"/>
              </a:ext>
            </a:extLst>
          </p:cNvPr>
          <p:cNvSpPr txBox="1"/>
          <p:nvPr/>
        </p:nvSpPr>
        <p:spPr>
          <a:xfrm>
            <a:off x="335902" y="1707131"/>
            <a:ext cx="1175657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2020 года установили специальный срок хранения (раньше не было) для следующих документов: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уведомления, предупреждения работников – 3 года;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выдаче документов, связанных с работой, и их копии – 1год;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журналы, книги учета инструктажа по охране труда (вводного и на рабочем месте) – 45 лет.</a:t>
            </a:r>
          </a:p>
        </p:txBody>
      </p:sp>
    </p:spTree>
    <p:extLst>
      <p:ext uri="{BB962C8B-B14F-4D97-AF65-F5344CB8AC3E}">
        <p14:creationId xmlns:p14="http://schemas.microsoft.com/office/powerpoint/2010/main" val="28918242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AF577-A5A6-416B-9C14-8ADB044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452718"/>
            <a:ext cx="11737909" cy="666955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Утилизация документов с персональными данными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23E02-69D4-4DF6-B731-53FB1A45DD07}"/>
              </a:ext>
            </a:extLst>
          </p:cNvPr>
          <p:cNvSpPr txBox="1"/>
          <p:nvPr/>
        </p:nvSpPr>
        <p:spPr>
          <a:xfrm>
            <a:off x="186611" y="2542506"/>
            <a:ext cx="1173790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 персональных данных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мероприятия, при выполнении которых становится невозможным восстановить содержание личных данных в информативной системе ПД, а еще уничтожаются материальные носители персональных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861240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60AD2-4F97-4841-A47C-738B73B1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130"/>
            <a:ext cx="12192000" cy="592311"/>
          </a:xfrm>
        </p:spPr>
        <p:txBody>
          <a:bodyPr/>
          <a:lstStyle/>
          <a:p>
            <a:pPr algn="ctr"/>
            <a:r>
              <a:rPr lang="ru-RU" sz="3200" dirty="0"/>
              <a:t>Утилизация документов с персональными данными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16D34-F3C7-468B-9E89-577C2FC20399}"/>
              </a:ext>
            </a:extLst>
          </p:cNvPr>
          <p:cNvSpPr txBox="1"/>
          <p:nvPr/>
        </p:nvSpPr>
        <p:spPr>
          <a:xfrm>
            <a:off x="111966" y="902408"/>
            <a:ext cx="1140200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Для этого существует следующий порядок действий: </a:t>
            </a:r>
          </a:p>
          <a:p>
            <a:endParaRPr lang="ru-RU" dirty="0"/>
          </a:p>
          <a:p>
            <a:r>
              <a:rPr lang="ru-RU" dirty="0"/>
              <a:t>1.	Носители, в которых содержится персональная информация, подлежат уничтожению, согласно утверждённому приказу руководителя организации. Занимается уничтожением специальная комиссия. </a:t>
            </a:r>
          </a:p>
          <a:p>
            <a:r>
              <a:rPr lang="ru-RU" dirty="0"/>
              <a:t>2.	Распространители, содержащие персональные данные, удаляются в срок, который не превышает 30 дней с момента достижения цели обработки личных данных или утраты необходимости в их достижении. </a:t>
            </a:r>
          </a:p>
          <a:p>
            <a:r>
              <a:rPr lang="ru-RU" dirty="0"/>
              <a:t>3.	Комиссия выполняет отбор </a:t>
            </a:r>
            <a:r>
              <a:rPr lang="ru-RU" dirty="0" err="1"/>
              <a:t>машинопечатных</a:t>
            </a:r>
            <a:r>
              <a:rPr lang="ru-RU" dirty="0"/>
              <a:t> и бумажных носителей персональных данных, которые подлежат удалению. </a:t>
            </a:r>
          </a:p>
          <a:p>
            <a:r>
              <a:rPr lang="ru-RU" dirty="0"/>
              <a:t>4.	На отобранные к уничтожению распространители составляется акт. В акте исправления не допускаются. </a:t>
            </a:r>
          </a:p>
          <a:p>
            <a:r>
              <a:rPr lang="ru-RU" dirty="0"/>
              <a:t>5.	Комиссия выполняет проверку всех носителей, занесенных в акт. </a:t>
            </a:r>
          </a:p>
          <a:p>
            <a:r>
              <a:rPr lang="ru-RU" dirty="0"/>
              <a:t>6.	По окончании сверки в акт подписывают всех членом комиссии, а затем его утверждает руководитель организации. </a:t>
            </a:r>
          </a:p>
          <a:p>
            <a:r>
              <a:rPr lang="ru-RU" dirty="0"/>
              <a:t>7.	Распространители персональных данных, подлежащие удалению и включённые акт, после сверки комиссией складывают в нужное место и опечатывают. </a:t>
            </a:r>
          </a:p>
          <a:p>
            <a:r>
              <a:rPr lang="ru-RU" dirty="0"/>
              <a:t>8.	Персональные данные могут быть уничтожены любым способом, который не позволит провести их дальнейшую обработку.</a:t>
            </a:r>
          </a:p>
          <a:p>
            <a:r>
              <a:rPr lang="ru-RU" dirty="0"/>
              <a:t>Удаление носителей, содержащих личные данные, происходит под контролем специальной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2150087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CACFB-48B0-4B20-8EF6-9613555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8" y="0"/>
            <a:ext cx="11943184" cy="1534702"/>
          </a:xfrm>
        </p:spPr>
        <p:txBody>
          <a:bodyPr/>
          <a:lstStyle/>
          <a:p>
            <a:pPr algn="ctr"/>
            <a:r>
              <a:rPr lang="ru-RU" sz="3200" dirty="0"/>
              <a:t>Ответственность собственника/руководителя за обеспечение сохранности документов по личному составу.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6864B-FD53-4C7E-93D5-32AE5FFBDCFE}"/>
              </a:ext>
            </a:extLst>
          </p:cNvPr>
          <p:cNvSpPr txBox="1"/>
          <p:nvPr/>
        </p:nvSpPr>
        <p:spPr>
          <a:xfrm>
            <a:off x="531845" y="2232850"/>
            <a:ext cx="1098213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документам по личному составу относятся: приказы по личному составу (о назначении, увольнении, перемещении, присвоении званий, наград, перемене имени, отпуску по уходу за ребёнком, отпуску без сохранения заработной платы, аттестации, повышении квалификации и др.), трудовые книжки, личные дела, лицевые счета.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Ответственность за обеспечение сохранности документов, содержащих персональные данные Статья 24 закона № 152-ФЗ «О персональных данных»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3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F0F69-1AA0-4845-96CB-5CD58B64B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60" y="182130"/>
            <a:ext cx="11756572" cy="741600"/>
          </a:xfrm>
        </p:spPr>
        <p:txBody>
          <a:bodyPr/>
          <a:lstStyle/>
          <a:p>
            <a:pPr algn="ctr"/>
            <a:r>
              <a:rPr lang="ru-RU" sz="3600" dirty="0"/>
              <a:t>Кадровый аудит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80FA2-A9D4-43A5-ADCB-562ADF0C8A1B}"/>
              </a:ext>
            </a:extLst>
          </p:cNvPr>
          <p:cNvSpPr txBox="1"/>
          <p:nvPr/>
        </p:nvSpPr>
        <p:spPr>
          <a:xfrm>
            <a:off x="110412" y="1043559"/>
            <a:ext cx="1197117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аудит необходимо проводить в следующих случаях: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предстоящей государственной проверке;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смене специалиста по кадрам;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угрозе проверки после увольнения обиженного работника (невыплата вовремя заработной платы, премии, увольнение по инициативе работодателя);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смене руководства компании;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 изменении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4178044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101C7-F22C-4085-A3ED-00EC3B3D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53" y="183712"/>
            <a:ext cx="11793894" cy="1133487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собственника/руководителя за обеспечение сохранности документов по личному составу.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480FEA-4273-47D3-91AF-1DEF61E4FE4C}"/>
              </a:ext>
            </a:extLst>
          </p:cNvPr>
          <p:cNvSpPr txBox="1"/>
          <p:nvPr/>
        </p:nvSpPr>
        <p:spPr>
          <a:xfrm>
            <a:off x="0" y="1618203"/>
            <a:ext cx="1179389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юридического и должностного лица за неисполнение обязательства по обеспечению сохранности архивных документов ст. 13.20 КоАП РФ – «Нарушение правил хранения, комплектования, учета или использования архивных документов» за исключением случаев, предусмотренных статьей 13.25 настоящего Кодекса, влечет предупреждение или наложение административного штрафа: 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граждан в размере от 100 до 300 рублей;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должностных лиц – от 300 до 500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156066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8CEA5C-B82D-417D-8842-9F475FD8BD7D}"/>
              </a:ext>
            </a:extLst>
          </p:cNvPr>
          <p:cNvSpPr txBox="1"/>
          <p:nvPr/>
        </p:nvSpPr>
        <p:spPr>
          <a:xfrm>
            <a:off x="307911" y="2782669"/>
            <a:ext cx="113553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4741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69680-9B73-4F0C-9CA9-17C5BC61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16" y="116816"/>
            <a:ext cx="11999167" cy="862898"/>
          </a:xfrm>
        </p:spPr>
        <p:txBody>
          <a:bodyPr/>
          <a:lstStyle/>
          <a:p>
            <a:pPr algn="ctr"/>
            <a:r>
              <a:rPr lang="ru-RU" sz="3600" dirty="0"/>
              <a:t>Кадровый ауди</a:t>
            </a:r>
            <a:r>
              <a:rPr lang="ru-RU" dirty="0"/>
              <a:t>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5EA7C-A4A0-4AD4-A3A9-5A02C1104961}"/>
              </a:ext>
            </a:extLst>
          </p:cNvPr>
          <p:cNvSpPr txBox="1"/>
          <p:nvPr/>
        </p:nvSpPr>
        <p:spPr>
          <a:xfrm>
            <a:off x="441648" y="1357518"/>
            <a:ext cx="1130870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Первый	 этап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аудита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проверка наличия всех обязательных кадровых документов.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Второй этап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аудита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экспертиза на предмет соответствия кадровой документации действующему законодательству. 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рассмотрим подробнее каждый этап проведения кадрового аудита.</a:t>
            </a:r>
          </a:p>
        </p:txBody>
      </p:sp>
    </p:spTree>
    <p:extLst>
      <p:ext uri="{BB962C8B-B14F-4D97-AF65-F5344CB8AC3E}">
        <p14:creationId xmlns:p14="http://schemas.microsoft.com/office/powerpoint/2010/main" val="156869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08B07-E78A-419B-A11A-49749CB0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163468"/>
            <a:ext cx="11672596" cy="713609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наличия обязательных кадровых документов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77746-89C2-4045-AFD3-927E4ECBF669}"/>
              </a:ext>
            </a:extLst>
          </p:cNvPr>
          <p:cNvSpPr txBox="1"/>
          <p:nvPr/>
        </p:nvSpPr>
        <p:spPr>
          <a:xfrm>
            <a:off x="139959" y="1741533"/>
            <a:ext cx="1176590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кадровые документы можно подразделить на две группы: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1-ая группа: документы, которые обязательны для всех компаний независимо от организационно-правовой формы и сферы деятельности;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2-ая группа: документы, которые становятся обязательными при определенных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420292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D7745-1D8D-405F-9BE5-3E057968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42" y="154139"/>
            <a:ext cx="11862316" cy="685616"/>
          </a:xfrm>
        </p:spPr>
        <p:txBody>
          <a:bodyPr/>
          <a:lstStyle/>
          <a:p>
            <a:pPr algn="ctr"/>
            <a:r>
              <a:rPr lang="ru-RU" sz="3600" dirty="0"/>
              <a:t>Список 1-ой группы обязательных документов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792F42-3916-4ED5-AA36-EC07EB92C7BD}"/>
              </a:ext>
            </a:extLst>
          </p:cNvPr>
          <p:cNvSpPr txBox="1"/>
          <p:nvPr/>
        </p:nvSpPr>
        <p:spPr>
          <a:xfrm>
            <a:off x="164842" y="979657"/>
            <a:ext cx="1202715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Правила внутреннего трудового распорядка;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Положение о защите персональных данных;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Инструкция по охране труда;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Положение об оплате труда;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График отпусков;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Штатное расписание;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Табель учета рабочего времени;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Приказы по основной деятельности;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Книга учета движения трудовых книжек и вкладышей в них;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Приходно-расходная книга по учету бланков трудовых книжек и вкладышей в них;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 Журнал учета прохождения инструктажа по охране труда;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 Журнал учета мероприятий по контролю; (Чего?)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	Трудовой договор;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	Трудовая книжка;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	Личная карточка по форме Т-2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	Приказы по личному составу;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	Заявления работников;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	Личное дело сотрудника.</a:t>
            </a:r>
          </a:p>
        </p:txBody>
      </p:sp>
    </p:spTree>
    <p:extLst>
      <p:ext uri="{BB962C8B-B14F-4D97-AF65-F5344CB8AC3E}">
        <p14:creationId xmlns:p14="http://schemas.microsoft.com/office/powerpoint/2010/main" val="310248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DA504-671A-4463-948E-C351A3DA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4138"/>
            <a:ext cx="11887200" cy="676286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2-ой группы обязательных документов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4D75F-EF2D-4283-9083-1FF9945A7F74}"/>
              </a:ext>
            </a:extLst>
          </p:cNvPr>
          <p:cNvSpPr txBox="1"/>
          <p:nvPr/>
        </p:nvSpPr>
        <p:spPr>
          <a:xfrm>
            <a:off x="152399" y="1711509"/>
            <a:ext cx="1188719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	Должностные инструкции.</a:t>
            </a:r>
          </a:p>
          <a:p>
            <a:r>
              <a:rPr lang="ru-RU" sz="2800" dirty="0"/>
              <a:t>2.	Положение о премировании.</a:t>
            </a:r>
          </a:p>
          <a:p>
            <a:r>
              <a:rPr lang="ru-RU" sz="2800" dirty="0"/>
              <a:t>3.	Перечень должностей работников с ненормированным рабочим днем.</a:t>
            </a:r>
          </a:p>
          <a:p>
            <a:r>
              <a:rPr lang="ru-RU" sz="2800" dirty="0"/>
              <a:t>4.	График сменности.</a:t>
            </a:r>
          </a:p>
          <a:p>
            <a:r>
              <a:rPr lang="ru-RU" sz="2800" dirty="0"/>
              <a:t>5.	Положение о неразглашении коммерческой тайны.</a:t>
            </a:r>
          </a:p>
          <a:p>
            <a:r>
              <a:rPr lang="ru-RU" sz="2800" dirty="0"/>
              <a:t>6.	Коллективный договор.</a:t>
            </a:r>
          </a:p>
          <a:p>
            <a:r>
              <a:rPr lang="ru-RU" sz="2800" dirty="0"/>
              <a:t>7.	Договор о коллективной материальной ответственности.</a:t>
            </a:r>
          </a:p>
          <a:p>
            <a:r>
              <a:rPr lang="ru-RU" sz="2800" dirty="0"/>
              <a:t>8.	Договор о полной индивидуальной материальной ответственности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42805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81799-A9D5-41D6-BCD9-A64C82B0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9" y="210122"/>
            <a:ext cx="11747241" cy="694947"/>
          </a:xfrm>
        </p:spPr>
        <p:txBody>
          <a:bodyPr/>
          <a:lstStyle/>
          <a:p>
            <a:pPr algn="ctr"/>
            <a:r>
              <a:rPr lang="ru-RU" sz="3600" dirty="0"/>
              <a:t>Оформление итогов кадрового аудита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20E3E8-0D1D-4EB6-BD17-08250D1FCC04}"/>
              </a:ext>
            </a:extLst>
          </p:cNvPr>
          <p:cNvSpPr txBox="1"/>
          <p:nvPr/>
        </p:nvSpPr>
        <p:spPr>
          <a:xfrm>
            <a:off x="376333" y="1253737"/>
            <a:ext cx="1143933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кадрового аудита, лица, проводившие аудит, составляют отчет о результатах проверки.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можно разделить на два блока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блок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 итоги аудита обязательных кадровых документов по компании (локальных нормативных актов, приказов по основной деятельности, штатного расписания, графика отпусков и т.д.).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блоке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проверки документов по делу каждого сотрудника (трудовой договор, личная карточка по форме Т-2, ознакомление с локальными нормативными актами, трудовая книжка).</a:t>
            </a:r>
          </a:p>
        </p:txBody>
      </p:sp>
    </p:spTree>
    <p:extLst>
      <p:ext uri="{BB962C8B-B14F-4D97-AF65-F5344CB8AC3E}">
        <p14:creationId xmlns:p14="http://schemas.microsoft.com/office/powerpoint/2010/main" val="154342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</TotalTime>
  <Words>3724</Words>
  <Application>Microsoft Office PowerPoint</Application>
  <PresentationFormat>Широкоэкранный</PresentationFormat>
  <Paragraphs>300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Calibri</vt:lpstr>
      <vt:lpstr>Century Gothic</vt:lpstr>
      <vt:lpstr>Symbol</vt:lpstr>
      <vt:lpstr>Times New Roman</vt:lpstr>
      <vt:lpstr>Wingdings 3</vt:lpstr>
      <vt:lpstr>Ион</vt:lpstr>
      <vt:lpstr>Кадровое делопроизводство на малом предприятии</vt:lpstr>
      <vt:lpstr>Изменения в трудовом законодательстве в 2021 году</vt:lpstr>
      <vt:lpstr>Кадровый документооборот: проводим внутренний аудит. Требования к оформлению документов кадрового делопроизводства, состав документов по кадрам.</vt:lpstr>
      <vt:lpstr>Кадровый аудит</vt:lpstr>
      <vt:lpstr>Кадровый аудит</vt:lpstr>
      <vt:lpstr>Проверка наличия обязательных кадровых документов</vt:lpstr>
      <vt:lpstr>Список 1-ой группы обязательных документов</vt:lpstr>
      <vt:lpstr>Список 2-ой группы обязательных документов</vt:lpstr>
      <vt:lpstr>Оформление итогов кадрового аудита</vt:lpstr>
      <vt:lpstr>Формы кадровых документов и их взаимосвязь с налогообложением и бухгалтерским учетом.  График документооборота.</vt:lpstr>
      <vt:lpstr>Документирование трудовых отношений.</vt:lpstr>
      <vt:lpstr>Документирование трудовых отношений.</vt:lpstr>
      <vt:lpstr>Документирование трудовых отношений.</vt:lpstr>
      <vt:lpstr>Заполнение трудовых книжек. Понятие и особенности ведения трудовых книжек.</vt:lpstr>
      <vt:lpstr>Особенности ведения трудовых книжек.</vt:lpstr>
      <vt:lpstr>Особенности ведения трудовых книжек. Прием на работу.</vt:lpstr>
      <vt:lpstr>Особенности ведения трудовых книжек.  Сведения о переводах </vt:lpstr>
      <vt:lpstr>Особенности ведения трудовых книжек. Запись о времени военной службы.  </vt:lpstr>
      <vt:lpstr>Особенности ведения трудовых книжек. Запись об увольнении.</vt:lpstr>
      <vt:lpstr>Ведение трудовых книжек в электронном виде. Исправление ошибок в трудовых книжках перед переходом на электронный формат.</vt:lpstr>
      <vt:lpstr>Переход на электронные трудовые книжки</vt:lpstr>
      <vt:lpstr>Переход на электронные трудовые книжки</vt:lpstr>
      <vt:lpstr>Переход на электронные трудовые книжки</vt:lpstr>
      <vt:lpstr>Переход на электронные трудовые книжки</vt:lpstr>
      <vt:lpstr>Переход на электронные трудовые книжки </vt:lpstr>
      <vt:lpstr>Переход на электронные трудовые книжки</vt:lpstr>
      <vt:lpstr>Переход на электронные трудовые книжки</vt:lpstr>
      <vt:lpstr>Переход на электронные трудовые книжки</vt:lpstr>
      <vt:lpstr> Сдача отчетности в контролирующие органы. «Одноразовые» кадровые отчеты.</vt:lpstr>
      <vt:lpstr>Ежемесячные отчеты </vt:lpstr>
      <vt:lpstr>Ежегодные отчеты</vt:lpstr>
      <vt:lpstr>Проверки трудовой инспекции. Когда ожидать. Что нужно проверить к приходу инспекционных органов.</vt:lpstr>
      <vt:lpstr>Проверки трудовой инспекции</vt:lpstr>
      <vt:lpstr>Презентация PowerPoint</vt:lpstr>
      <vt:lpstr>Сохранность кадровых документов. Сроки хранения.</vt:lpstr>
      <vt:lpstr>Сохранность кадровых документов. Сроки хранения.</vt:lpstr>
      <vt:lpstr>Утилизация документов с персональными данными</vt:lpstr>
      <vt:lpstr>Утилизация документов с персональными данными</vt:lpstr>
      <vt:lpstr>Ответственность собственника/руководителя за обеспечение сохранности документов по личному составу.</vt:lpstr>
      <vt:lpstr>Ответственность собственника/руководителя за обеспечение сохранности документов по личному составу.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Кадровое делопроизводство на малом предприятии</dc:title>
  <dc:creator>pc</dc:creator>
  <cp:lastModifiedBy>pc</cp:lastModifiedBy>
  <cp:revision>49</cp:revision>
  <dcterms:created xsi:type="dcterms:W3CDTF">2020-11-10T10:37:01Z</dcterms:created>
  <dcterms:modified xsi:type="dcterms:W3CDTF">2020-11-17T11:34:15Z</dcterms:modified>
</cp:coreProperties>
</file>